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99FF"/>
    <a:srgbClr val="99FF66"/>
    <a:srgbClr val="00FF00"/>
    <a:srgbClr val="CCCC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CA6EBC-69A2-4F1C-A84C-F5BD165131BD}" type="datetimeFigureOut">
              <a:rPr lang="en-GB" smtClean="0"/>
              <a:t>28/03/2021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433C45-02C3-4FA8-B430-7BB90E545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923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91096E-6F2A-403D-9AF4-8C078F0D8A8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235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50E0F-D8CD-43CE-89F5-D709F23E40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9D55DC-9567-4807-A082-A2BDC0BEAA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C9E17E-D7AA-4A77-9494-6586A12C1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28/03/2021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4EDB06-6431-46FA-8B7F-83E13041E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ECBC6-9314-46FC-9A42-7BFF00047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429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B761A-0B6D-4F04-9E2F-D1775A99D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F71903-2DA6-493B-A118-568C2AE8BC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54BC0D-7470-4EC0-95DE-84DA02728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28/03/2021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7296C7-7026-49A5-ADD7-D829867E0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3F34E1-D450-4333-9D28-88028584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499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F6411D-D5AA-4F23-8150-5D82D71A98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E89DFA-5BE5-4D68-A425-59AF337A49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C9AA52-9694-4696-B573-7B1C06549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28/03/2021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45242F-BDB8-49B6-AC8C-34453D1E9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CFD8C-26AD-45AC-A282-3D490C7BF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847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74FA3-B3E5-4E2B-894B-E4EF37900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453E8-A35C-4883-A603-74B17D273C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96212D-D9AF-41DF-B1A1-2A3BD4191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28/03/2021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976530-A857-4947-A485-F29F44F59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92129-340A-4458-903F-A1F224E52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773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DFC7D-C8F9-49DA-947D-EEAA9A875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C24E3-8569-49D4-8A18-C6B4B9E07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1736F-FEFE-4833-A5CC-6D68AA57C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28/03/2021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5577D4-ADEA-4F4E-AEC9-D6519F6B0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43CAA6-C1C9-48CB-BB1C-97260A576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493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F185B-1860-441C-BCF8-C8D813854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198D2C-6E55-4869-8D08-527EFC5ADF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0F0A62-F9FE-462C-84D9-85476E21EF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F1C25F-F4CB-40CF-B26B-044D345FD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28/03/2021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A3F139-A8C1-4045-9247-5B7CE87CB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AF91B-DB42-44F3-8BFC-3B84D3FF4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745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9A69E-59F4-4C72-93FA-AA7ECA20B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1382D-1A8A-4A20-A4FB-23023DA616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1C59FA-0810-49C8-9D50-72EBA2423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60ED5B-67A9-4042-9330-8D0890B659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590AA8-59D8-4D94-8211-EB4F5592F8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F8AFAF-B914-4119-A0BE-05F92AD58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28/03/2021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C12FA6-6FD7-471D-AA45-ACAEA8DD6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75F084-778E-4217-8286-D2FD98DBF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764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19359-98A8-4E78-8EFA-F1D8988C1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C8E4BF-7DE6-4F35-915A-BE803E076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28/03/2021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477FB9-5F6F-43DF-B5FF-6F8D2A049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21F38E-4ADE-4D9F-A8B8-2CBA9508E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067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909AA0-E37D-4E00-80CB-115BCDB8E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28/03/2021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AA6534-012B-4538-84C2-9945E4FE7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6E2184-4728-47C8-BD06-0CF24DAFA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002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C174B-F7D8-4CD5-B15A-3C6A9D08D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F96B84-55A6-42F3-A2CB-6FC9FED09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61669F-B752-4B49-9010-0570A656AF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C711A5-E150-4BBB-BBA6-7F4D8F17F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28/03/2021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7997F4-2BA5-4566-AFF4-17D000D24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D95515-98C5-4794-8702-E61E80FE5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76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58085-C58F-404D-8EAB-7FEEC8C41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EBA52D-9BD2-4954-BB27-F4DBD59A88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95AB60-C70D-4AB1-AF3C-967F77DD61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B21061-32A8-44BD-98A6-A9450E92D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28/03/2021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DE7293-2E64-4338-9866-F09250F2E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7599BE-37C4-4C6F-AF27-614A72CCE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462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D0C66F-271F-48CA-8688-142FFF54F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CCBF81-205B-450F-9BBF-B9C0603E8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F0DB51-44DE-40B6-8B37-02D459E2F7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142AA-0D60-45A3-8FEF-903D94CD79BC}" type="datetimeFigureOut">
              <a:rPr lang="en-GB" smtClean="0"/>
              <a:t>28/03/2021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2E1C1-D826-422F-BAE3-396E07E0E4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A60071-3095-47AB-940E-F2D814E439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322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D425908-DDAF-4A2A-8219-FBA6422BB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705788"/>
              </p:ext>
            </p:extLst>
          </p:nvPr>
        </p:nvGraphicFramePr>
        <p:xfrm>
          <a:off x="150191" y="96814"/>
          <a:ext cx="530891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8912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340508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DT3 – Measuring and storing data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951284"/>
              </p:ext>
            </p:extLst>
          </p:nvPr>
        </p:nvGraphicFramePr>
        <p:xfrm>
          <a:off x="5595582" y="3809190"/>
          <a:ext cx="3256646" cy="1717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6646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63279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Text file size: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1351559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876729"/>
              </p:ext>
            </p:extLst>
          </p:nvPr>
        </p:nvGraphicFramePr>
        <p:xfrm>
          <a:off x="150191" y="488070"/>
          <a:ext cx="5308912" cy="18348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8912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377546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Why do computers use bits?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145730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Binary is a number system that only uses two digits: 1 and 0. All information that is processed by a computer is in the form of a sequence of 1s and 0s. Therefore, all data that we want a computer to process needs to be converted into binary. These digits 1 and 0 are often referred to as bits.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A4108F67-733F-4CD5-B3F1-63A7CDF469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218777"/>
              </p:ext>
            </p:extLst>
          </p:nvPr>
        </p:nvGraphicFramePr>
        <p:xfrm>
          <a:off x="5595582" y="1918908"/>
          <a:ext cx="3283375" cy="1812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3375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83887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Image file size: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1428368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AAFA52D3-A370-4A76-9979-FF28B5EB22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004088"/>
              </p:ext>
            </p:extLst>
          </p:nvPr>
        </p:nvGraphicFramePr>
        <p:xfrm>
          <a:off x="5595582" y="96813"/>
          <a:ext cx="3283375" cy="17148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3375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54072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Sound file size: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1349077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99136949-1CD1-42FA-9970-7D6017F11634}"/>
              </a:ext>
            </a:extLst>
          </p:cNvPr>
          <p:cNvSpPr/>
          <p:nvPr/>
        </p:nvSpPr>
        <p:spPr>
          <a:xfrm>
            <a:off x="5678485" y="4484874"/>
            <a:ext cx="3117571" cy="8656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0070C0"/>
                </a:solidFill>
                <a:latin typeface="Tw Cen MT" panose="020B0602020104020603" pitchFamily="34" charset="0"/>
              </a:rPr>
              <a:t>Formula: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text file size = bits per character x number of characters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DF72EDE-7619-4927-B0D4-10ED6FAC1018}"/>
              </a:ext>
            </a:extLst>
          </p:cNvPr>
          <p:cNvSpPr/>
          <p:nvPr/>
        </p:nvSpPr>
        <p:spPr>
          <a:xfrm>
            <a:off x="5678485" y="2543481"/>
            <a:ext cx="3117572" cy="108630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0070C0"/>
                </a:solidFill>
                <a:latin typeface="Tw Cen MT" panose="020B0602020104020603" pitchFamily="34" charset="0"/>
              </a:rPr>
              <a:t>Formula: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image file size = colour depth x image height (px) x image width (px)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96896CB-D05D-41BF-AF56-70FAA7C9E6E1}"/>
              </a:ext>
            </a:extLst>
          </p:cNvPr>
          <p:cNvSpPr/>
          <p:nvPr/>
        </p:nvSpPr>
        <p:spPr>
          <a:xfrm>
            <a:off x="5650520" y="761647"/>
            <a:ext cx="3145536" cy="8964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0070C0"/>
                </a:solidFill>
                <a:latin typeface="Tw Cen MT" panose="020B0602020104020603" pitchFamily="34" charset="0"/>
              </a:rPr>
              <a:t>Formula: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sound file size = sample rate x duration (s) x bit depth</a:t>
            </a:r>
          </a:p>
          <a:p>
            <a:endParaRPr lang="en-GB" sz="1600" b="1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b="1" dirty="0">
              <a:solidFill>
                <a:srgbClr val="0070C0"/>
              </a:solidFill>
            </a:endParaRPr>
          </a:p>
        </p:txBody>
      </p:sp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DF188377-FA44-4ACA-B65D-D4E465C88D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070506"/>
              </p:ext>
            </p:extLst>
          </p:nvPr>
        </p:nvGraphicFramePr>
        <p:xfrm>
          <a:off x="150191" y="2413155"/>
          <a:ext cx="5308913" cy="4254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8913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46995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Units of data storage: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3807715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F88F21E-F21A-43D7-BBC0-A85BFB8097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059496"/>
              </p:ext>
            </p:extLst>
          </p:nvPr>
        </p:nvGraphicFramePr>
        <p:xfrm>
          <a:off x="200401" y="2934727"/>
          <a:ext cx="5025658" cy="3608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7986">
                  <a:extLst>
                    <a:ext uri="{9D8B030D-6E8A-4147-A177-3AD203B41FA5}">
                      <a16:colId xmlns:a16="http://schemas.microsoft.com/office/drawing/2014/main" val="1397022055"/>
                    </a:ext>
                  </a:extLst>
                </a:gridCol>
                <a:gridCol w="929815">
                  <a:extLst>
                    <a:ext uri="{9D8B030D-6E8A-4147-A177-3AD203B41FA5}">
                      <a16:colId xmlns:a16="http://schemas.microsoft.com/office/drawing/2014/main" val="4092369139"/>
                    </a:ext>
                  </a:extLst>
                </a:gridCol>
                <a:gridCol w="1787857">
                  <a:extLst>
                    <a:ext uri="{9D8B030D-6E8A-4147-A177-3AD203B41FA5}">
                      <a16:colId xmlns:a16="http://schemas.microsoft.com/office/drawing/2014/main" val="129308592"/>
                    </a:ext>
                  </a:extLst>
                </a:gridCol>
              </a:tblGrid>
              <a:tr h="37866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Order</a:t>
                      </a:r>
                    </a:p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(Smallest to largest)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Unit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Equivalent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8316019"/>
                  </a:ext>
                </a:extLst>
              </a:tr>
              <a:tr h="37866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Bit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0 or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0199063"/>
                  </a:ext>
                </a:extLst>
              </a:tr>
              <a:tr h="37866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Nibble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4 bits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2354974"/>
                  </a:ext>
                </a:extLst>
              </a:tr>
              <a:tr h="37866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Byte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8 bits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7140958"/>
                  </a:ext>
                </a:extLst>
              </a:tr>
              <a:tr h="37866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KB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1,000 Bytes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5652587"/>
                  </a:ext>
                </a:extLst>
              </a:tr>
              <a:tr h="37866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MB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1,000 KB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5314827"/>
                  </a:ext>
                </a:extLst>
              </a:tr>
              <a:tr h="37866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GB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1,000 MB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2101261"/>
                  </a:ext>
                </a:extLst>
              </a:tr>
              <a:tr h="37866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TB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1,000 GB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9636141"/>
                  </a:ext>
                </a:extLst>
              </a:tr>
              <a:tr h="37866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1,000 TB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8538702"/>
                  </a:ext>
                </a:extLst>
              </a:tr>
            </a:tbl>
          </a:graphicData>
        </a:graphic>
      </p:graphicFrame>
      <p:pic>
        <p:nvPicPr>
          <p:cNvPr id="5132" name="Picture 12" descr="Free Sound Cliparts, Download Free Clip Art, Free Clip Art on Clipart  Library">
            <a:extLst>
              <a:ext uri="{FF2B5EF4-FFF2-40B4-BE49-F238E27FC236}">
                <a16:creationId xmlns:a16="http://schemas.microsoft.com/office/drawing/2014/main" id="{9463D901-D13B-4806-8B76-0511E95A2C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2611" y="142064"/>
            <a:ext cx="569616" cy="56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1417 text free clipart | Public domain vectors">
            <a:extLst>
              <a:ext uri="{FF2B5EF4-FFF2-40B4-BE49-F238E27FC236}">
                <a16:creationId xmlns:a16="http://schemas.microsoft.com/office/drawing/2014/main" id="{CDE6E415-7C33-442B-BEED-BA0DA6A24A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339" y="3909296"/>
            <a:ext cx="383717" cy="446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8" name="Picture 18" descr="Free Camera Clipart, Download Free Clip Art, Free Clip Art on Clipart  Library">
            <a:extLst>
              <a:ext uri="{FF2B5EF4-FFF2-40B4-BE49-F238E27FC236}">
                <a16:creationId xmlns:a16="http://schemas.microsoft.com/office/drawing/2014/main" id="{B8ACF74C-A0D3-4197-8433-F53B1CBC65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9413" y="1860692"/>
            <a:ext cx="626643" cy="626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60A69CB0-421B-4CFC-9179-8DEE7C1B03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189954"/>
              </p:ext>
            </p:extLst>
          </p:nvPr>
        </p:nvGraphicFramePr>
        <p:xfrm>
          <a:off x="5650520" y="5626634"/>
          <a:ext cx="6341079" cy="10231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41079">
                  <a:extLst>
                    <a:ext uri="{9D8B030D-6E8A-4147-A177-3AD203B41FA5}">
                      <a16:colId xmlns:a16="http://schemas.microsoft.com/office/drawing/2014/main" val="2146820132"/>
                    </a:ext>
                  </a:extLst>
                </a:gridCol>
              </a:tblGrid>
              <a:tr h="239021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Exam tip: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32241"/>
                  </a:ext>
                </a:extLst>
              </a:tr>
              <a:tr h="65742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Use of 1,024 for conversions and calculations would be acceptable. Allowance for metadata in calculations may be used</a:t>
                      </a:r>
                      <a:endParaRPr lang="en-GB" sz="1600" b="1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49136"/>
                  </a:ext>
                </a:extLst>
              </a:tr>
            </a:tbl>
          </a:graphicData>
        </a:graphic>
      </p:graphicFrame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E03ACD53-BDD9-4825-8E67-7942CA2BCE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615440"/>
              </p:ext>
            </p:extLst>
          </p:nvPr>
        </p:nvGraphicFramePr>
        <p:xfrm>
          <a:off x="9015436" y="96812"/>
          <a:ext cx="3026373" cy="1719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6373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60929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Worked example: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135390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Sample rate = 3</a:t>
                      </a:r>
                    </a:p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Duration = 1 minute 30 seconds</a:t>
                      </a:r>
                    </a:p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Bit depth = 2</a:t>
                      </a: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3 x 90 x 2 = 540 bits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3371F9EA-CA43-48E6-B4AC-A526A1B2B6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594755"/>
              </p:ext>
            </p:extLst>
          </p:nvPr>
        </p:nvGraphicFramePr>
        <p:xfrm>
          <a:off x="9015436" y="1911775"/>
          <a:ext cx="3026374" cy="18242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6374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36844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Worked example: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145850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An image that is 400 x 400 with a colour depth of 4 bits.</a:t>
                      </a: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(400 x 400) x 4 = 640000 bits</a:t>
                      </a:r>
                    </a:p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640000/8 = 80,000 bytes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41" name="Table 40">
            <a:extLst>
              <a:ext uri="{FF2B5EF4-FFF2-40B4-BE49-F238E27FC236}">
                <a16:creationId xmlns:a16="http://schemas.microsoft.com/office/drawing/2014/main" id="{264745BD-2CFB-4159-9DFC-F1376FBF16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5745357"/>
              </p:ext>
            </p:extLst>
          </p:nvPr>
        </p:nvGraphicFramePr>
        <p:xfrm>
          <a:off x="9015436" y="3815510"/>
          <a:ext cx="3026373" cy="1712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6373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64414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Worked example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134658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Document that consists of 56 characters. </a:t>
                      </a: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50 x 8 = 400 and 6 x 8 = 48 (400 + 48 = 448 bits)</a:t>
                      </a: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pic>
        <p:nvPicPr>
          <p:cNvPr id="38" name="Picture 18" descr="Light Bulb Shining Icon - Free image on Pixabay">
            <a:extLst>
              <a:ext uri="{FF2B5EF4-FFF2-40B4-BE49-F238E27FC236}">
                <a16:creationId xmlns:a16="http://schemas.microsoft.com/office/drawing/2014/main" id="{9777B27F-8604-4388-BC3B-9A0D79350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680726" y="5450195"/>
            <a:ext cx="361083" cy="352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6093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2730</TotalTime>
  <Words>292</Words>
  <Application>Microsoft Office PowerPoint</Application>
  <PresentationFormat>Widescreen</PresentationFormat>
  <Paragraphs>60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175</cp:revision>
  <dcterms:created xsi:type="dcterms:W3CDTF">2020-12-05T20:56:46Z</dcterms:created>
  <dcterms:modified xsi:type="dcterms:W3CDTF">2021-03-28T11:58:05Z</dcterms:modified>
</cp:coreProperties>
</file>